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70" r:id="rId5"/>
    <p:sldId id="261" r:id="rId6"/>
    <p:sldId id="272" r:id="rId7"/>
    <p:sldId id="262" r:id="rId8"/>
    <p:sldId id="263" r:id="rId9"/>
    <p:sldId id="264" r:id="rId10"/>
    <p:sldId id="286" r:id="rId11"/>
    <p:sldId id="265" r:id="rId12"/>
    <p:sldId id="277" r:id="rId13"/>
    <p:sldId id="266" r:id="rId14"/>
    <p:sldId id="267" r:id="rId15"/>
    <p:sldId id="273" r:id="rId16"/>
    <p:sldId id="282" r:id="rId17"/>
    <p:sldId id="283" r:id="rId18"/>
    <p:sldId id="275" r:id="rId19"/>
    <p:sldId id="284" r:id="rId20"/>
    <p:sldId id="285" r:id="rId21"/>
    <p:sldId id="276" r:id="rId22"/>
    <p:sldId id="26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CE2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3" autoAdjust="0"/>
    <p:restoredTop sz="94660"/>
  </p:normalViewPr>
  <p:slideViewPr>
    <p:cSldViewPr snapToGrid="0">
      <p:cViewPr varScale="1">
        <p:scale>
          <a:sx n="77" d="100"/>
          <a:sy n="77" d="100"/>
        </p:scale>
        <p:origin x="64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Arkusz_programu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Wyniki egzaminów ósmoklasisty </a:t>
            </a:r>
            <a:endParaRPr lang="pl-PL"/>
          </a:p>
          <a:p>
            <a:pPr>
              <a:defRPr/>
            </a:pPr>
            <a:r>
              <a:rPr lang="en-US"/>
              <a:t>w Zespole Szkół i Placówek w Baranowie Sandomierskim</a:t>
            </a:r>
          </a:p>
        </c:rich>
      </c:tx>
      <c:layout>
        <c:manualLayout>
          <c:xMode val="edge"/>
          <c:yMode val="edge"/>
          <c:x val="0.10387139107611548"/>
          <c:y val="2.38095238095238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Wyniki egzaminów ósmoklasisty w Zespole Szkół i Placówek w Baranowie Sandomierskim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F98-4B78-97AC-C98E2B59ADD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F98-4B78-97AC-C98E2B59ADD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F98-4B78-97AC-C98E2B59ADDD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1. Język polski</c:v>
                </c:pt>
                <c:pt idx="1">
                  <c:v>2. Matematyka </c:v>
                </c:pt>
                <c:pt idx="2">
                  <c:v>3. język angielski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61</c:v>
                </c:pt>
                <c:pt idx="1">
                  <c:v>57</c:v>
                </c:pt>
                <c:pt idx="2">
                  <c:v>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F98-4B78-97AC-C98E2B59AD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0763624"/>
        <c:axId val="309969952"/>
      </c:barChart>
      <c:catAx>
        <c:axId val="310763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09969952"/>
        <c:crosses val="autoZero"/>
        <c:auto val="1"/>
        <c:lblAlgn val="ctr"/>
        <c:lblOffset val="100"/>
        <c:noMultiLvlLbl val="0"/>
      </c:catAx>
      <c:valAx>
        <c:axId val="30996995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10763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10/24/2024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10/24/2024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10/24/2024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10/24/2024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10/24/2024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10/24/2024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że być zdjęciem przedstawiającym 1 oso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72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43788" y="433137"/>
            <a:ext cx="10379243" cy="1347537"/>
          </a:xfrm>
        </p:spPr>
        <p:txBody>
          <a:bodyPr/>
          <a:lstStyle/>
          <a:p>
            <a:pPr algn="ctr"/>
            <a:r>
              <a:rPr lang="pl-PL" sz="7200" dirty="0" smtClean="0">
                <a:solidFill>
                  <a:srgbClr val="FFFF00"/>
                </a:solidFill>
              </a:rPr>
              <a:t>ZESPÓŁ SZKÓŁ I PLACÓWEK </a:t>
            </a:r>
            <a:br>
              <a:rPr lang="pl-PL" sz="7200" dirty="0" smtClean="0">
                <a:solidFill>
                  <a:srgbClr val="FFFF00"/>
                </a:solidFill>
              </a:rPr>
            </a:br>
            <a:r>
              <a:rPr lang="pl-PL" sz="7200" dirty="0" smtClean="0">
                <a:solidFill>
                  <a:srgbClr val="FFFF00"/>
                </a:solidFill>
              </a:rPr>
              <a:t>W BARANOWIE </a:t>
            </a:r>
            <a:r>
              <a:rPr lang="pl-PL" sz="7200" dirty="0" err="1" smtClean="0">
                <a:solidFill>
                  <a:srgbClr val="FFFF00"/>
                </a:solidFill>
              </a:rPr>
              <a:t>SANDOMIERSKIm</a:t>
            </a:r>
            <a:endParaRPr lang="pl-PL" sz="7200" dirty="0">
              <a:solidFill>
                <a:srgbClr val="FFFF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" y="-114175"/>
            <a:ext cx="2165684" cy="1221080"/>
          </a:xfrm>
          <a:prstGeom prst="rect">
            <a:avLst/>
          </a:prstGeom>
        </p:spPr>
      </p:pic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 rot="9743936" flipV="1">
            <a:off x="7957751" y="5458968"/>
            <a:ext cx="3418702" cy="562892"/>
          </a:xfrm>
        </p:spPr>
        <p:txBody>
          <a:bodyPr>
            <a:normAutofit/>
          </a:bodyPr>
          <a:lstStyle/>
          <a:p>
            <a:r>
              <a:rPr lang="pl-PL" sz="2400" dirty="0" smtClean="0">
                <a:solidFill>
                  <a:srgbClr val="FFFF00"/>
                </a:solidFill>
              </a:rPr>
              <a:t>Rok szkolny 2023/2024</a:t>
            </a:r>
            <a:endParaRPr lang="pl-PL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83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9849" y="439817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Praca w Szkole</a:t>
            </a:r>
            <a:br>
              <a:rPr lang="pl-PL" dirty="0" smtClean="0"/>
            </a:br>
            <a:r>
              <a:rPr 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stowarzyszenie „nasza Szkoła” – rodzice i nauczyciela zaangażowali się w tworzenie przestrzeni klasowych dla klas I-III – które są przyjazne dla dziecka.</a:t>
            </a:r>
            <a:br>
              <a:rPr 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„Czas na przerwę” to projekt który pozwoli mile i atrakcyjnie uczniom z całej szkoły spędzać czas bez używania telefonów i innych urządzeń elektronicznych. 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285751" y="1952626"/>
            <a:ext cx="2959958" cy="7883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 smtClean="0"/>
              <a:t> Projekt czas na przerwę.</a:t>
            </a:r>
            <a:endParaRPr lang="pl-PL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63" y="5969776"/>
            <a:ext cx="1575337" cy="88822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7743696" y="1876522"/>
            <a:ext cx="2248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Klasy marzeń. </a:t>
            </a:r>
            <a:endParaRPr lang="pl-PL" b="1" dirty="0"/>
          </a:p>
        </p:txBody>
      </p:sp>
      <p:pic>
        <p:nvPicPr>
          <p:cNvPr id="5122" name="Picture 2" descr="https://scontent.fktw4-1.fna.fbcdn.net/v/t39.30808-6/440846189_937430234842837_5034355762132224946_n.jpg?stp=dst-jpg_s600x600&amp;_nc_cat=100&amp;ccb=1-7&amp;_nc_sid=833d8c&amp;_nc_ohc=6lbcEEcbZa0Q7kNvgGVuT0d&amp;_nc_ht=scontent.fktw4-1.fna&amp;oh=00_AYChF48dZ7ZzbfXyaE1dJXVp1iQNC9qVjkdmz5HFl3zOoQ&amp;oe=66E99E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740929"/>
            <a:ext cx="1790700" cy="253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content.fktw4-1.fna.fbcdn.net/v/t39.30808-6/439605362_937430101509517_2784150003999222912_n.jpg?stp=dst-jpg_s600x600&amp;_nc_cat=109&amp;ccb=1-7&amp;_nc_sid=833d8c&amp;_nc_ohc=qT27iTMZyuYQ7kNvgGODGtf&amp;_nc_ht=scontent.fktw4-1.fna&amp;oh=00_AYAmEHCzXVEuP9hdXYW-kCAxkl6YJIl5S0RypDfs2ONiMA&amp;oe=66E9C5D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4857750"/>
            <a:ext cx="1272191" cy="169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content.fktw1-1.fna.fbcdn.net/v/t39.30808-6/458528422_1018946036691256_5287387833640853989_n.jpg?stp=dst-jpg_s600x600&amp;_nc_cat=103&amp;ccb=1-7&amp;_nc_sid=833d8c&amp;_nc_ohc=GB9EH0IaOJwQ7kNvgH-H5rU&amp;_nc_ht=scontent.fktw1-1.fna&amp;_nc_gid=AVqqscwK6g7XGDKMEdOdfdD&amp;oh=00_AYCqM-So1NYz6gEYCbQVf67x0zpgQ31YbGaz-is79-ULHg&amp;oe=66E9B9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318" y="2256079"/>
            <a:ext cx="3467100" cy="267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Może być zdjęciem przedstawiającym 2 osoby, dziecko i zabawka dla dziec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145" y="4356786"/>
            <a:ext cx="1562100" cy="233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Może być zdjęciem przedstawiającym 7 osób i teks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654" y="4057257"/>
            <a:ext cx="1745155" cy="263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scontent.fktw4-1.fna.fbcdn.net/v/t39.30808-6/457735401_476262598582044_3838315849854295972_n.jpg?stp=dst-jpg_s600x600&amp;_nc_cat=110&amp;ccb=1-7&amp;_nc_sid=127cfc&amp;_nc_ohc=RAK19OpPWZcQ7kNvgEhPsLG&amp;_nc_ht=scontent.fktw4-1.fna&amp;_nc_gid=A1DE0_hMiMKcyu7BKi_8iN6&amp;oh=00_AYCb01a8l_5gUZEYitbkFfTPyy6jj7o6gqJaC9rsh1AH7w&amp;oe=66E9C62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744" y="2035651"/>
            <a:ext cx="1412875" cy="197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scontent.fktw1-1.fna.fbcdn.net/v/t39.30808-6/398076681_298649456343360_3258864754623417099_n.jpg?stp=dst-jpg_s600x600&amp;_nc_cat=101&amp;ccb=1-7&amp;_nc_sid=127cfc&amp;_nc_ohc=seaD1N4dHh0Q7kNvgFr8KxU&amp;_nc_ht=scontent.fktw1-1.fna&amp;_nc_gid=AXqtDrvYQ7CwbVdQAaJb5yf&amp;oh=00_AYAhk-sVOuB_gk_AS9DOoE6bglFA2g0LRiVPppeyiarpGA&amp;oe=66E9A7C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267" y="2192767"/>
            <a:ext cx="2410683" cy="333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Brak dostępnego opisu zdjęcia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608" y="2376608"/>
            <a:ext cx="2037621" cy="264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Brak dostępnego opisu zdjęcia.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508" y="4547239"/>
            <a:ext cx="2202402" cy="214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51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Działania szkoły dla środowiska lokalnego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2351738"/>
          </a:xfrm>
        </p:spPr>
        <p:txBody>
          <a:bodyPr/>
          <a:lstStyle/>
          <a:p>
            <a:pPr marL="0" indent="0">
              <a:buNone/>
            </a:pPr>
            <a:r>
              <a:rPr lang="pl-PL" b="1" dirty="0"/>
              <a:t>DZIEŃ DZIECKA – Pucharek Burmistrza</a:t>
            </a:r>
            <a:r>
              <a:rPr lang="pl-PL" dirty="0"/>
              <a:t>. </a:t>
            </a:r>
          </a:p>
          <a:p>
            <a:pPr marL="0" indent="0">
              <a:buNone/>
            </a:pPr>
            <a:r>
              <a:rPr lang="pl-PL" dirty="0"/>
              <a:t>Zorganizowany został dzień dziecka  i cykliczny turniej sportowy dla klas 1-3 pod patronatem Burmistrza Miasta i Gminy Baranów </a:t>
            </a:r>
            <a:r>
              <a:rPr lang="pl-PL" dirty="0" smtClean="0"/>
              <a:t>Sandomierski, włączyło się również Stowarzyszenie, które aktywnie wspiera działania szkoły.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W zawodach uczestniczyły wszystkie szkoły z terenu gminy.</a:t>
            </a:r>
          </a:p>
          <a:p>
            <a:pPr marL="0" indent="0">
              <a:buNone/>
            </a:pPr>
            <a:r>
              <a:rPr lang="pl-PL" dirty="0"/>
              <a:t>Na uczestników czekały </a:t>
            </a:r>
            <a:r>
              <a:rPr lang="pl-PL" dirty="0" err="1"/>
              <a:t>dmuchańce</a:t>
            </a:r>
            <a:r>
              <a:rPr lang="pl-PL" dirty="0" smtClean="0"/>
              <a:t>, pokaz Policji i </a:t>
            </a:r>
            <a:r>
              <a:rPr lang="pl-PL" dirty="0"/>
              <a:t>inne atrakcje. </a:t>
            </a:r>
          </a:p>
          <a:p>
            <a:endParaRPr lang="pl-PL" dirty="0"/>
          </a:p>
        </p:txBody>
      </p:sp>
      <p:pic>
        <p:nvPicPr>
          <p:cNvPr id="2050" name="Picture 2" descr="https://scontent.fktw4-1.fna.fbcdn.net/v/t39.30808-6/445512609_957136402872220_2399940158530963768_n.jpg?stp=dst-jpg_s600x600&amp;_nc_cat=110&amp;ccb=1-7&amp;_nc_sid=833d8c&amp;_nc_ohc=o2rcp3S9HIMQ7kNvgHbFByx&amp;_nc_ht=scontent.fktw4-1.fna&amp;oh=00_AYB7mGV_zKEs5bY5gC2KmdqDF8IpvDKsNiE4oGolldFkmA&amp;oe=66E877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921" y="4500579"/>
            <a:ext cx="2282825" cy="180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.fktw4-1.fna.fbcdn.net/v/t39.30808-6/445408610_957136109538916_4810814166943065488_n.jpg?stp=dst-jpg_s600x600&amp;_nc_cat=107&amp;ccb=1-7&amp;_nc_sid=833d8c&amp;_nc_ohc=gqf4lozBplwQ7kNvgEI-Km0&amp;_nc_ht=scontent.fktw4-1.fna&amp;oh=00_AYAlASgVFHy6uYM8vQ_SFQ9aCxNAUWL1X6C_yo-UpruwMA&amp;oe=66E87E0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10" y="4473146"/>
            <a:ext cx="2398155" cy="183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rak dostępnego opisu zdjęcia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430" y="4473146"/>
            <a:ext cx="2324014" cy="179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rak dostępnego opisu zdjęcia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209" y="3212757"/>
            <a:ext cx="2727667" cy="309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63" y="5969776"/>
            <a:ext cx="1575337" cy="88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3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9848" y="478972"/>
            <a:ext cx="10397222" cy="1615004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Działania szkoły dla środowiska lokalnego </a:t>
            </a:r>
          </a:p>
        </p:txBody>
      </p:sp>
      <p:pic>
        <p:nvPicPr>
          <p:cNvPr id="3" name="Picture 2" descr="Brak dostępnego opisu zdjęci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23" y="5165124"/>
            <a:ext cx="2266446" cy="147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rak dostępnego opisu zdjęci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200" y="5165124"/>
            <a:ext cx="1788650" cy="147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rak dostępnego opisu zdjęcia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281" y="5165124"/>
            <a:ext cx="1682028" cy="147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Brak dostępnego opisu zdjęcia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740" y="5165124"/>
            <a:ext cx="1843464" cy="147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Brak dostępnego opisu zdjęcia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35" y="5165124"/>
            <a:ext cx="2138833" cy="147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63" y="5994943"/>
            <a:ext cx="1575337" cy="88822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600323" y="2432807"/>
            <a:ext cx="104731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Wizyta w Środowiskowym Domu </a:t>
            </a:r>
            <a:r>
              <a:rPr lang="pl-PL" sz="2400" b="1" dirty="0"/>
              <a:t>Samopomocy w Knapach</a:t>
            </a:r>
            <a:r>
              <a:rPr lang="pl-PL" sz="2400" dirty="0"/>
              <a:t>. </a:t>
            </a:r>
          </a:p>
          <a:p>
            <a:pPr algn="just"/>
            <a:r>
              <a:rPr lang="pl-PL" dirty="0"/>
              <a:t>Wizyta była dla naszych dzieci lekcją wychowawczą uczącą empatii, tolerancji i otwartości na potrzeby innych osób.</a:t>
            </a:r>
          </a:p>
          <a:p>
            <a:pPr algn="just"/>
            <a:r>
              <a:rPr lang="pl-PL" dirty="0"/>
              <a:t>Dla uczestników ŚDS była to świetna okazja do zaprezentowania swojej artystycznej twórczości </a:t>
            </a:r>
            <a:r>
              <a:rPr lang="pl-PL" dirty="0" smtClean="0"/>
              <a:t>wystawiając </a:t>
            </a:r>
            <a:r>
              <a:rPr lang="pl-PL" dirty="0"/>
              <a:t>inscenizację pt. "Rzepka". Uczniowie z zachwytem podziwiali przedstawienie, sami również zaśpiewali piosenki z okazji Dnia Rodziny oraz recytowali wiersze o tematyce przyrodniczej. Po przedstawieniu zwiedzili budynek i wzięli udział w warsztatach muzyczno-plastycznych, wizytę zakończył wspólny poczęstunek.</a:t>
            </a:r>
          </a:p>
          <a:p>
            <a:pPr algn="just"/>
            <a:r>
              <a:rPr lang="pl-PL" dirty="0"/>
              <a:t>Spotkanie było zorganizowane w ramach integracji uczniów z podopiecznymi ŚDS.</a:t>
            </a:r>
          </a:p>
        </p:txBody>
      </p:sp>
    </p:spTree>
    <p:extLst>
      <p:ext uri="{BB962C8B-B14F-4D97-AF65-F5344CB8AC3E}">
        <p14:creationId xmlns:p14="http://schemas.microsoft.com/office/powerpoint/2010/main" val="173382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.fktw1-1.fna.fbcdn.net/v/t39.30808-6/408733719_857944599458068_8755229219502976632_n.jpg?stp=dst-jpg_s600x600&amp;_nc_cat=104&amp;ccb=1-7&amp;_nc_sid=833d8c&amp;_nc_ohc=V6dNZ5pCu9QQ7kNvgHp10u0&amp;_nc_ht=scontent.fktw1-1.fna&amp;_nc_gid=AEjMbuAx3ECUsoYv4ESdsRr&amp;oh=00_AYAu4_Vzu0rge4HGrMnFum-W0NSwBjzwub_ve9j5RlBfYQ&amp;oe=66E9A1F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546" y="4025152"/>
            <a:ext cx="2329971" cy="262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Działania szkoły dla środowiska lokalnego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4669971" y="2093976"/>
            <a:ext cx="34607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Ogólnopolskiej Akcji Caritas </a:t>
            </a:r>
            <a:r>
              <a:rPr lang="pl-PL" dirty="0" smtClean="0"/>
              <a:t>-TAK </a:t>
            </a:r>
            <a:r>
              <a:rPr lang="pl-PL" dirty="0"/>
              <a:t>POMAGAM! Wolontariusze zbierali żywność w sklepach: Delikatesy Centrum </a:t>
            </a:r>
            <a:r>
              <a:rPr lang="pl-PL" dirty="0" smtClean="0"/>
              <a:t>w </a:t>
            </a:r>
            <a:r>
              <a:rPr lang="pl-PL" dirty="0"/>
              <a:t>Baranowie </a:t>
            </a:r>
            <a:r>
              <a:rPr lang="pl-PL" dirty="0" smtClean="0"/>
              <a:t>Sandomierskim </a:t>
            </a:r>
            <a:r>
              <a:rPr lang="pl-PL" dirty="0"/>
              <a:t>i Biedronka </a:t>
            </a:r>
            <a:r>
              <a:rPr lang="pl-PL" dirty="0" smtClean="0"/>
              <a:t>       w </a:t>
            </a:r>
            <a:r>
              <a:rPr lang="pl-PL" dirty="0"/>
              <a:t>Skopaniu. Zebrane artykuły żywnościowe zostaną przekazane Hospicjum Matki Teresy z Kalkuty </a:t>
            </a:r>
            <a:endParaRPr lang="pl-PL" dirty="0" smtClean="0"/>
          </a:p>
          <a:p>
            <a:r>
              <a:rPr lang="pl-PL" dirty="0" smtClean="0"/>
              <a:t>w </a:t>
            </a:r>
            <a:r>
              <a:rPr lang="pl-PL" dirty="0"/>
              <a:t>Tarnobrzegu.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63" y="5969776"/>
            <a:ext cx="1575337" cy="888224"/>
          </a:xfrm>
          <a:prstGeom prst="rect">
            <a:avLst/>
          </a:prstGeom>
        </p:spPr>
      </p:pic>
      <p:pic>
        <p:nvPicPr>
          <p:cNvPr id="7170" name="Picture 2" descr="Brak dostępnego opisu zdjęcia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1914525"/>
            <a:ext cx="4571546" cy="47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rak dostępnego opisu zdjęcia.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517" y="4025152"/>
            <a:ext cx="2162814" cy="194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content.fktw1-1.fna.fbcdn.net/v/t39.30808-6/408670487_857944502791411_4200820226992447427_n.jpg?stp=dst-jpg_s600x600&amp;_nc_cat=104&amp;ccb=1-7&amp;_nc_sid=833d8c&amp;_nc_ohc=4ZVXEvUPB04Q7kNvgHOXrx_&amp;_nc_ht=scontent.fktw1-1.fna&amp;_nc_gid=A7O-7qdYRWI2Tkfbg4_wJxj&amp;oh=00_AYB61ipkl9Zd90TxP9BCOqm6LgVNEwqhktbWvsYBM7OBhw&amp;oe=66E87CC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176" y="1438274"/>
            <a:ext cx="3066155" cy="247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96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Działania szkoły dla środowiska </a:t>
            </a:r>
            <a:r>
              <a:rPr lang="pl-PL" dirty="0" smtClean="0"/>
              <a:t>   lokalnego </a:t>
            </a:r>
            <a:endParaRPr lang="pl-PL" dirty="0"/>
          </a:p>
        </p:txBody>
      </p:sp>
      <p:pic>
        <p:nvPicPr>
          <p:cNvPr id="4098" name="Picture 2" descr="Brak dostępnego opisu zdjęci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108" y="2093976"/>
            <a:ext cx="3898233" cy="471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63" y="5969776"/>
            <a:ext cx="1575337" cy="888224"/>
          </a:xfrm>
          <a:prstGeom prst="rect">
            <a:avLst/>
          </a:prstGeom>
        </p:spPr>
      </p:pic>
      <p:pic>
        <p:nvPicPr>
          <p:cNvPr id="9218" name="Picture 2" descr="Brak dostępnego opisu zdjęcia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1" y="2932671"/>
            <a:ext cx="3133725" cy="373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085968" y="2121408"/>
            <a:ext cx="3698789" cy="4050792"/>
          </a:xfrm>
        </p:spPr>
        <p:txBody>
          <a:bodyPr/>
          <a:lstStyle/>
          <a:p>
            <a:r>
              <a:rPr lang="pl-PL" b="1" dirty="0"/>
              <a:t>Udział szkoły w ważnych uroczystościach patriotycznych jak odzyskanie niepodległości             </a:t>
            </a:r>
            <a:endParaRPr lang="pl-PL" b="1" dirty="0" smtClean="0"/>
          </a:p>
          <a:p>
            <a:r>
              <a:rPr lang="pl-PL" b="1" dirty="0" smtClean="0"/>
              <a:t>11 listopada,</a:t>
            </a:r>
          </a:p>
          <a:p>
            <a:r>
              <a:rPr lang="pl-PL" b="1" dirty="0" smtClean="0"/>
              <a:t>Konstytucji 3 Maja.</a:t>
            </a:r>
          </a:p>
          <a:p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80156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Działania szkoły dla środowiska </a:t>
            </a:r>
            <a:r>
              <a:rPr lang="pl-PL" dirty="0" smtClean="0"/>
              <a:t>lokalnego Koncert noworoczny </a:t>
            </a:r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700216" y="2224216"/>
            <a:ext cx="443195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Noworoczny </a:t>
            </a:r>
            <a:r>
              <a:rPr lang="pl-PL" sz="1600" dirty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Koncert </a:t>
            </a:r>
            <a:r>
              <a:rPr lang="pl-PL" sz="1600" dirty="0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Kolęd i </a:t>
            </a:r>
            <a:r>
              <a:rPr lang="pl-PL" sz="1600" dirty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Pastorałek </a:t>
            </a:r>
            <a:r>
              <a:rPr lang="pl-PL" sz="1600" dirty="0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w wykonaniu </a:t>
            </a:r>
            <a:r>
              <a:rPr lang="pl-PL" sz="1600" dirty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Gminnej Orkiestry </a:t>
            </a:r>
            <a:r>
              <a:rPr lang="pl-PL" sz="1600" dirty="0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Dętej,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zespołu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Neon i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małych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artystów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klasy II i III. </a:t>
            </a:r>
            <a:endParaRPr lang="pl-P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Koncert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ten dedykowany był również wszystkim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Babciom i Dziadkom z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okazji zbliżającego się ich święta. </a:t>
            </a:r>
            <a:endParaRPr lang="pl-P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imieniu swoim i całej społeczności szkolnej złożył wszystkim Babciom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 Dziadkom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najserdeczniejsze życzenia,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uczniowie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obdarowali ich własnoręcznie wykonanymi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laurkami.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63" y="5969776"/>
            <a:ext cx="1575337" cy="888224"/>
          </a:xfrm>
          <a:prstGeom prst="rect">
            <a:avLst/>
          </a:prstGeom>
        </p:spPr>
      </p:pic>
      <p:pic>
        <p:nvPicPr>
          <p:cNvPr id="3074" name="Picture 2" descr="https://scontent.fktw4-1.fna.fbcdn.net/v/t39.30808-6/444957440_956432979609229_2460699795329585239_n.jpg?stp=cp6_dst-jpg_s600x600&amp;_nc_cat=100&amp;ccb=1-7&amp;_nc_sid=833d8c&amp;_nc_ohc=z2_sV5pdhVsQ7kNvgGMNQFU&amp;_nc_ht=scontent.fktw4-1.fna&amp;oh=00_AYClE7QUnaQQPRDXU7vVYSusIb3-nv5402JPqowxQQDrkQ&amp;oe=66E87F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779" y="2093976"/>
            <a:ext cx="2683256" cy="210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rak dostępnego opisu zdjęcia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224" y="2093975"/>
            <a:ext cx="4026502" cy="4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70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63" y="5969776"/>
            <a:ext cx="1575337" cy="888224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762250" y="2442083"/>
            <a:ext cx="184731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100" b="0" i="0" u="none" strike="noStrike" cap="none" normalizeH="0" baseline="0" dirty="0" smtClean="0">
              <a:ln>
                <a:noFill/>
              </a:ln>
              <a:solidFill>
                <a:srgbClr val="050505"/>
              </a:solidFill>
              <a:effectLst/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4098" name="Picture 2" descr="🚓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16827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5714914" y="-4058793"/>
            <a:ext cx="2015514" cy="1325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4118" name="Picture 22" descr="🚓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413" y="-1587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rostokąt 18"/>
          <p:cNvSpPr/>
          <p:nvPr/>
        </p:nvSpPr>
        <p:spPr>
          <a:xfrm>
            <a:off x="741405" y="2093975"/>
            <a:ext cx="384012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srgbClr val="050505"/>
                </a:solidFill>
                <a:latin typeface="Segoe UI Historic" panose="020B0502040204020203" pitchFamily="34" charset="0"/>
              </a:rPr>
              <a:t>Wychodząc naprzeciw problemom społeczno-zdrowotnym </a:t>
            </a:r>
            <a:r>
              <a:rPr lang="pl-PL" sz="1600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obserwowanym </a:t>
            </a:r>
            <a:r>
              <a:rPr lang="pl-PL" sz="1600" dirty="0">
                <a:solidFill>
                  <a:srgbClr val="050505"/>
                </a:solidFill>
                <a:latin typeface="Segoe UI Historic" panose="020B0502040204020203" pitchFamily="34" charset="0"/>
              </a:rPr>
              <a:t>wśród młodzieży </a:t>
            </a:r>
            <a:r>
              <a:rPr lang="pl-PL" sz="1600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i </a:t>
            </a:r>
            <a:r>
              <a:rPr lang="pl-PL" sz="1600" dirty="0">
                <a:solidFill>
                  <a:srgbClr val="050505"/>
                </a:solidFill>
                <a:latin typeface="Segoe UI Historic" panose="020B0502040204020203" pitchFamily="34" charset="0"/>
              </a:rPr>
              <a:t>zagrożeniom, jakie niosą ze sobą różne używki w dniu dzisiejszym uczniowie najstarszych klas </a:t>
            </a:r>
            <a:r>
              <a:rPr lang="pl-PL" sz="1600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 z </a:t>
            </a:r>
            <a:r>
              <a:rPr lang="pl-PL" sz="1600" b="1" dirty="0">
                <a:solidFill>
                  <a:srgbClr val="050505"/>
                </a:solidFill>
                <a:latin typeface="Segoe UI Historic" panose="020B0502040204020203" pitchFamily="34" charset="0"/>
              </a:rPr>
              <a:t>terenu naszej gminy </a:t>
            </a:r>
            <a:r>
              <a:rPr lang="pl-PL" sz="1600" dirty="0">
                <a:solidFill>
                  <a:srgbClr val="050505"/>
                </a:solidFill>
                <a:latin typeface="Segoe UI Historic" panose="020B0502040204020203" pitchFamily="34" charset="0"/>
              </a:rPr>
              <a:t>brali udział </a:t>
            </a:r>
            <a:r>
              <a:rPr lang="pl-PL" sz="1600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                                  w </a:t>
            </a:r>
            <a:r>
              <a:rPr lang="pl-PL" sz="1600" dirty="0">
                <a:solidFill>
                  <a:srgbClr val="050505"/>
                </a:solidFill>
                <a:latin typeface="Segoe UI Historic" panose="020B0502040204020203" pitchFamily="34" charset="0"/>
              </a:rPr>
              <a:t>artystycznym programie profilaktyki uzależnień </a:t>
            </a:r>
            <a:r>
              <a:rPr lang="pl-PL" sz="1600" b="1" dirty="0">
                <a:solidFill>
                  <a:srgbClr val="050505"/>
                </a:solidFill>
                <a:latin typeface="Segoe UI Historic" panose="020B0502040204020203" pitchFamily="34" charset="0"/>
              </a:rPr>
              <a:t>„</a:t>
            </a:r>
            <a:r>
              <a:rPr lang="pl-PL" sz="1600" b="1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Antymina</a:t>
            </a:r>
            <a:r>
              <a:rPr lang="pl-PL" sz="1600" b="1" dirty="0">
                <a:solidFill>
                  <a:srgbClr val="050505"/>
                </a:solidFill>
                <a:latin typeface="Segoe UI Historic" panose="020B0502040204020203" pitchFamily="34" charset="0"/>
              </a:rPr>
              <a:t> – nie daj się wysterować na minę”</a:t>
            </a:r>
            <a:r>
              <a:rPr lang="pl-PL" sz="1600" dirty="0">
                <a:solidFill>
                  <a:srgbClr val="050505"/>
                </a:solidFill>
                <a:latin typeface="Segoe UI Historic" panose="020B0502040204020203" pitchFamily="34" charset="0"/>
              </a:rPr>
              <a:t> autorstwa Mirosława „</a:t>
            </a:r>
            <a:r>
              <a:rPr lang="pl-PL" sz="1600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Kolah</a:t>
            </a:r>
            <a:r>
              <a:rPr lang="pl-PL" sz="1600" dirty="0">
                <a:solidFill>
                  <a:srgbClr val="050505"/>
                </a:solidFill>
                <a:latin typeface="Segoe UI Historic" panose="020B0502040204020203" pitchFamily="34" charset="0"/>
              </a:rPr>
              <a:t>” Kolczyka. </a:t>
            </a:r>
            <a:endParaRPr lang="pl-PL" sz="1600" dirty="0" smtClean="0">
              <a:solidFill>
                <a:srgbClr val="050505"/>
              </a:solidFill>
              <a:latin typeface="Segoe UI Historic" panose="020B0502040204020203" pitchFamily="34" charset="0"/>
            </a:endParaRPr>
          </a:p>
          <a:p>
            <a:pPr algn="just"/>
            <a:r>
              <a:rPr lang="pl-PL" sz="1600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Uczniowie </a:t>
            </a:r>
            <a:r>
              <a:rPr lang="pl-PL" sz="1600" dirty="0">
                <a:solidFill>
                  <a:srgbClr val="050505"/>
                </a:solidFill>
                <a:latin typeface="Segoe UI Historic" panose="020B0502040204020203" pitchFamily="34" charset="0"/>
              </a:rPr>
              <a:t>mieli możliwość posłuchać jakie niebezpieczeństwa wiążą się ze spożywaniem alkoholu, zażywaniem narkotyków, w tym </a:t>
            </a:r>
            <a:r>
              <a:rPr lang="pl-PL" sz="1600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dopalaczy.</a:t>
            </a:r>
            <a:endParaRPr lang="pl-PL" sz="1600" dirty="0"/>
          </a:p>
        </p:txBody>
      </p:sp>
      <p:pic>
        <p:nvPicPr>
          <p:cNvPr id="4122" name="Picture 26" descr="Brak dostępnego opisu zdjęcia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569" y="2181224"/>
            <a:ext cx="2611846" cy="369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Brak dostępnego opisu zdjęcia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428" y="1937928"/>
            <a:ext cx="3777157" cy="394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4876" y="484633"/>
            <a:ext cx="10058400" cy="1609344"/>
          </a:xfrm>
        </p:spPr>
        <p:txBody>
          <a:bodyPr>
            <a:noAutofit/>
          </a:bodyPr>
          <a:lstStyle/>
          <a:p>
            <a:pPr algn="ctr"/>
            <a:r>
              <a:rPr lang="pl-PL" sz="4400" dirty="0">
                <a:latin typeface="Algerian" panose="04020705040A02060702" pitchFamily="82" charset="0"/>
              </a:rPr>
              <a:t>Działania szkoły dla środowiska lokalnego </a:t>
            </a:r>
            <a:r>
              <a:rPr lang="pl-PL" sz="4400" dirty="0" smtClean="0">
                <a:latin typeface="Algerian" panose="04020705040A02060702" pitchFamily="82" charset="0"/>
              </a:rPr>
              <a:t>-</a:t>
            </a:r>
            <a:r>
              <a:rPr lang="pl-PL" sz="4400" dirty="0" err="1" smtClean="0">
                <a:latin typeface="Algerian" panose="04020705040A02060702" pitchFamily="82" charset="0"/>
              </a:rPr>
              <a:t>Antymina</a:t>
            </a:r>
            <a:r>
              <a:rPr lang="pl-PL" sz="4400" dirty="0" smtClean="0">
                <a:latin typeface="Algerian" panose="04020705040A02060702" pitchFamily="82" charset="0"/>
              </a:rPr>
              <a:t> </a:t>
            </a:r>
            <a:r>
              <a:rPr lang="pl-PL" sz="4400" dirty="0">
                <a:latin typeface="Algerian" panose="04020705040A02060702" pitchFamily="82" charset="0"/>
              </a:rPr>
              <a:t>– nie daj się wysterować na minę”</a:t>
            </a:r>
          </a:p>
        </p:txBody>
      </p:sp>
    </p:spTree>
    <p:extLst>
      <p:ext uri="{BB962C8B-B14F-4D97-AF65-F5344CB8AC3E}">
        <p14:creationId xmlns:p14="http://schemas.microsoft.com/office/powerpoint/2010/main" val="17092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4876" y="484633"/>
            <a:ext cx="10058400" cy="1609344"/>
          </a:xfrm>
        </p:spPr>
        <p:txBody>
          <a:bodyPr>
            <a:noAutofit/>
          </a:bodyPr>
          <a:lstStyle/>
          <a:p>
            <a:pPr algn="ctr"/>
            <a:r>
              <a:rPr lang="pl-PL" sz="4400" dirty="0"/>
              <a:t>Działania szkoły dla środowiska </a:t>
            </a:r>
            <a:r>
              <a:rPr lang="pl-PL" sz="4400" dirty="0" smtClean="0"/>
              <a:t>lokalnego</a:t>
            </a:r>
            <a:endParaRPr lang="pl-PL" sz="4400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762250" y="2442083"/>
            <a:ext cx="184731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100" b="0" i="0" u="none" strike="noStrike" cap="none" normalizeH="0" baseline="0" dirty="0" smtClean="0">
              <a:ln>
                <a:noFill/>
              </a:ln>
              <a:solidFill>
                <a:srgbClr val="050505"/>
              </a:solidFill>
              <a:effectLst/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714914" y="-4058793"/>
            <a:ext cx="2015514" cy="1325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1314449" y="1495425"/>
            <a:ext cx="92106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rgbClr val="050505"/>
                </a:solidFill>
                <a:latin typeface="inherit"/>
              </a:rPr>
              <a:t>Czytamy </a:t>
            </a:r>
            <a:r>
              <a:rPr lang="pl-PL" dirty="0">
                <a:solidFill>
                  <a:srgbClr val="050505"/>
                </a:solidFill>
                <a:latin typeface="inherit"/>
              </a:rPr>
              <a:t>razem "Nad Niemnem" Elizy Orzeszkowej.</a:t>
            </a:r>
          </a:p>
          <a:p>
            <a:r>
              <a:rPr lang="pl-PL" dirty="0" smtClean="0">
                <a:solidFill>
                  <a:srgbClr val="050505"/>
                </a:solidFill>
                <a:latin typeface="inherit"/>
              </a:rPr>
              <a:t>Udział naszej szkoły w Narodowym </a:t>
            </a:r>
            <a:r>
              <a:rPr lang="pl-PL" dirty="0">
                <a:solidFill>
                  <a:srgbClr val="050505"/>
                </a:solidFill>
                <a:latin typeface="inherit"/>
              </a:rPr>
              <a:t>C</a:t>
            </a:r>
            <a:r>
              <a:rPr lang="pl-PL" dirty="0" smtClean="0">
                <a:solidFill>
                  <a:srgbClr val="050505"/>
                </a:solidFill>
                <a:latin typeface="inherit"/>
              </a:rPr>
              <a:t>zytaniu.</a:t>
            </a:r>
            <a:endParaRPr lang="pl-PL" b="0" i="0" dirty="0">
              <a:solidFill>
                <a:srgbClr val="050505"/>
              </a:solidFill>
              <a:effectLst/>
              <a:latin typeface="inherit"/>
            </a:endParaRPr>
          </a:p>
        </p:txBody>
      </p:sp>
      <p:pic>
        <p:nvPicPr>
          <p:cNvPr id="11266" name="Picture 2" descr="https://scontent.fktw4-1.fna.fbcdn.net/v/t39.30808-6/375323894_807818087804053_8456508866047165302_n.jpg?stp=dst-jpg_s600x600&amp;_nc_cat=107&amp;ccb=1-7&amp;_nc_sid=833d8c&amp;_nc_ohc=2nqYkta5GIYQ7kNvgFDELza&amp;_nc_ht=scontent.fktw4-1.fna&amp;_nc_gid=AzYfCLq84AkNOK2PlGc3hRy&amp;oh=00_AYD2C-4BjuGu2CIMYRwstyg9mZxmumJ2W9D-zdTV2XoBgA&amp;oe=66E872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256" y="2284477"/>
            <a:ext cx="3219450" cy="428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content.fktw4-1.fna.fbcdn.net/v/t39.30808-6/374575759_807818601137335_7821211369188152449_n.jpg?stp=dst-jpg_s600x600&amp;_nc_cat=110&amp;ccb=1-7&amp;_nc_sid=833d8c&amp;_nc_ohc=YiyntCp6m14Q7kNvgGw9ikV&amp;_nc_ht=scontent.fktw4-1.fna&amp;_nc_gid=AzYfCLq84AkNOK2PlGc3hRy&amp;oh=00_AYDPgbpxCgAXgdSTOPnotBm3oJyPwc7g4XFN2pZAJFr7MQ&amp;oe=66E85B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2284476"/>
            <a:ext cx="3219450" cy="428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Brak dostępnego opisu zdjęcia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644" y="2284476"/>
            <a:ext cx="3140656" cy="430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63" y="5969776"/>
            <a:ext cx="1575337" cy="88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Działania szkoły dla środowiska lokalnego </a:t>
            </a:r>
          </a:p>
        </p:txBody>
      </p:sp>
      <p:pic>
        <p:nvPicPr>
          <p:cNvPr id="3076" name="Picture 4" descr="Może być zdjęciem przedstawiającym 1 osoba, flet, skrzypce, klarnet i tł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343" y="1289304"/>
            <a:ext cx="3812690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oże być zdjęciem przedstawiającym 11 osó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3976"/>
            <a:ext cx="4082143" cy="362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oże być zdjęciem przedstawiającym 10 osób i ludzie tańczą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094" y="3703320"/>
            <a:ext cx="4555249" cy="307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63" y="5969776"/>
            <a:ext cx="1575337" cy="88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62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Działania szkoły dla środowiska lokalnego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63" y="5969776"/>
            <a:ext cx="1575337" cy="888224"/>
          </a:xfrm>
          <a:prstGeom prst="rect">
            <a:avLst/>
          </a:prstGeom>
        </p:spPr>
      </p:pic>
      <p:pic>
        <p:nvPicPr>
          <p:cNvPr id="3074" name="Picture 2" descr="https://scontent.fktw4-1.fna.fbcdn.net/v/t39.30808-6/403993346_849262370326291_7646730914187068942_n.jpg?stp=dst-jpg_s600x600&amp;_nc_cat=109&amp;ccb=1-7&amp;_nc_sid=127cfc&amp;_nc_ohc=HwqpM3_Q4DAQ7kNvgHXi_51&amp;_nc_ht=scontent.fktw4-1.fna&amp;_nc_gid=A75UA6U851MYzr-nPho08f8&amp;oh=00_AYAThhAuZjXIAhaGIvyLNClWnWPghBvBTVr3TWlA3W_6Qw&amp;oe=66E9A79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26" y="2302133"/>
            <a:ext cx="2282232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scontent.fktw4-1.fna.fbcdn.net/v/t39.30808-6/403993346_849262370326291_7646730914187068942_n.jpg?stp=dst-jpg_s600x600&amp;_nc_cat=109&amp;ccb=1-7&amp;_nc_sid=127cfc&amp;_nc_ohc=HwqpM3_Q4DAQ7kNvgHXi_51&amp;_nc_ht=scontent.fktw4-1.fna&amp;_nc_gid=A75UA6U851MYzr-nPho08f8&amp;oh=00_AYAThhAuZjXIAhaGIvyLNClWnWPghBvBTVr3TWlA3W_6Qw&amp;oe=66E9A7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812" y="1174376"/>
            <a:ext cx="3344436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3847071" y="2093976"/>
            <a:ext cx="33033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AKCJA „SŁODKIE ŚRODY”</a:t>
            </a:r>
          </a:p>
          <a:p>
            <a:r>
              <a:rPr lang="pl-PL" dirty="0" smtClean="0"/>
              <a:t>-akcja organizowana przez uczniów i nauczycieli naszej szkoły.</a:t>
            </a:r>
          </a:p>
          <a:p>
            <a:r>
              <a:rPr lang="pl-PL" dirty="0" smtClean="0"/>
              <a:t>Pieniądze w ten sposób zebrane służą pomocy osobom najbardziej potrzebującym – czasami i uczniom. </a:t>
            </a:r>
            <a:endParaRPr lang="pl-PL" dirty="0"/>
          </a:p>
        </p:txBody>
      </p:sp>
      <p:pic>
        <p:nvPicPr>
          <p:cNvPr id="7" name="Picture 6" descr="https://scontent.fktw4-1.fna.fbcdn.net/v/t39.30808-6/407260901_852934879959040_5147920862642995863_n.jpg?stp=dst-jpg_s600x600&amp;_nc_cat=107&amp;ccb=1-7&amp;_nc_sid=127cfc&amp;_nc_ohc=t8Yek__GEbwQ7kNvgEOD_f1&amp;_nc_ht=scontent.fktw4-1.fna&amp;_nc_gid=AWQehONS67b9uD4hYyWNEwi&amp;oh=00_AYC_8WVmIxPsV6jvWvHqQVWv27Q2kBW6mQcitIRk19nOVg&amp;oe=66E9BE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40" y="4418399"/>
            <a:ext cx="2832871" cy="232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485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lgerian" panose="04020705040A02060702" pitchFamily="82" charset="0"/>
              </a:rPr>
              <a:t>EGZAMINY Ósmoklasisty</a:t>
            </a:r>
            <a:br>
              <a:rPr lang="pl-PL" dirty="0">
                <a:latin typeface="Algerian" panose="04020705040A02060702" pitchFamily="82" charset="0"/>
              </a:rPr>
            </a:br>
            <a:endParaRPr lang="pl-PL" dirty="0">
              <a:latin typeface="Algerian" panose="04020705040A02060702" pitchFamily="82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718" y="5857102"/>
            <a:ext cx="1672281" cy="1000897"/>
          </a:xfrm>
          <a:prstGeom prst="rect">
            <a:avLst/>
          </a:prstGeom>
        </p:spPr>
      </p:pic>
      <p:graphicFrame>
        <p:nvGraphicFramePr>
          <p:cNvPr id="6" name="Symbol zastępczy zawartości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3793928"/>
              </p:ext>
            </p:extLst>
          </p:nvPr>
        </p:nvGraphicFramePr>
        <p:xfrm>
          <a:off x="1069975" y="2120900"/>
          <a:ext cx="10058400" cy="405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8316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Brak dostępnego opisu zdjęci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3429000"/>
            <a:ext cx="3065932" cy="307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Działania szkoły dla środowiska lokalnego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63" y="5969776"/>
            <a:ext cx="1575337" cy="888224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69848" y="1352550"/>
            <a:ext cx="3513081" cy="20097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/>
              <a:t>Dnia 11 czerwca 2024 roku na terenie Miasteczka Ruchu Drogowego w Tarnobrzegu odbył się egzamin praktyczny na kartę rowerową klasy IV. Egzamin teoretyczny odbył się miesiąc </a:t>
            </a:r>
            <a:r>
              <a:rPr lang="pl-PL" dirty="0" smtClean="0"/>
              <a:t>wcześniej</a:t>
            </a:r>
            <a:r>
              <a:rPr lang="pl-PL" dirty="0"/>
              <a:t>.</a:t>
            </a:r>
          </a:p>
        </p:txBody>
      </p:sp>
      <p:pic>
        <p:nvPicPr>
          <p:cNvPr id="4098" name="Picture 2" descr="https://scontent.fktw4-1.fna.fbcdn.net/v/t39.30808-6/447963645_964889362096924_3132867737805428867_n.jpg?stp=dst-jpg_s600x600&amp;_nc_cat=109&amp;ccb=1-7&amp;_nc_sid=833d8c&amp;_nc_ohc=Q1jmsfHBsKsQ7kNvgGYYNs8&amp;_nc_ht=scontent.fktw4-1.fna&amp;_nc_gid=Axnugkz9r72d9aK8INGvH9x&amp;oh=00_AYBt74EP-2sNwqKpRuh-ffMj_uDeAPIC1h2dmu5gsYwFvA&amp;oe=66E99CF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056" y="2093976"/>
            <a:ext cx="2997607" cy="441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content.fktw4-1.fna.fbcdn.net/v/t39.30808-6/447740553_964889568763570_1132842100678071180_n.jpg?stp=dst-jpg_s600x600&amp;_nc_cat=110&amp;ccb=1-7&amp;_nc_sid=833d8c&amp;_nc_ohc=zqSX5Yw7Q0IQ7kNvgEhDjrD&amp;_nc_ht=scontent.fktw4-1.fna&amp;_nc_gid=Axnugkz9r72d9aK8INGvH9x&amp;oh=00_AYArqd9QjfhWf1V7QvCGZ76vVXYMzxY9N9vD3Pq9zFWyXA&amp;oe=66E9B81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14" y="2629503"/>
            <a:ext cx="2391435" cy="387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766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5541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Przedszkole w Baranowie Sandomierskim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69848" y="1304925"/>
            <a:ext cx="10058400" cy="2136107"/>
          </a:xfrm>
        </p:spPr>
        <p:txBody>
          <a:bodyPr>
            <a:normAutofit fontScale="85000" lnSpcReduction="20000"/>
          </a:bodyPr>
          <a:lstStyle/>
          <a:p>
            <a:pPr algn="just">
              <a:buFontTx/>
              <a:buChar char="-"/>
            </a:pPr>
            <a:r>
              <a:rPr lang="pl-PL" dirty="0"/>
              <a:t>Zabawa choinkowa,</a:t>
            </a:r>
          </a:p>
          <a:p>
            <a:pPr algn="just">
              <a:buFontTx/>
              <a:buChar char="-"/>
            </a:pPr>
            <a:r>
              <a:rPr lang="pl-PL" dirty="0"/>
              <a:t>Udział przedszkolaków w wyjściach do instytucji </a:t>
            </a:r>
            <a:r>
              <a:rPr lang="pl-PL" dirty="0" smtClean="0"/>
              <a:t>jak, PSP w </a:t>
            </a:r>
            <a:r>
              <a:rPr lang="pl-PL" dirty="0"/>
              <a:t>Nowej Dębie, </a:t>
            </a:r>
            <a:r>
              <a:rPr lang="pl-PL" dirty="0" smtClean="0"/>
              <a:t>wyjście na posterunek Policji w Baranowie, wyjazdy </a:t>
            </a:r>
            <a:r>
              <a:rPr lang="pl-PL" dirty="0"/>
              <a:t>do kina</a:t>
            </a:r>
            <a:r>
              <a:rPr lang="pl-PL" dirty="0" smtClean="0"/>
              <a:t>.</a:t>
            </a:r>
          </a:p>
          <a:p>
            <a:pPr algn="just">
              <a:buFontTx/>
              <a:buChar char="-"/>
            </a:pPr>
            <a:r>
              <a:rPr lang="pl-PL" dirty="0" smtClean="0"/>
              <a:t>„Sopelkowe nutki”.</a:t>
            </a:r>
          </a:p>
          <a:p>
            <a:pPr algn="just">
              <a:buFontTx/>
              <a:buChar char="-"/>
            </a:pPr>
            <a:r>
              <a:rPr lang="pl-PL" dirty="0" smtClean="0"/>
              <a:t>„Książka bai uczy inspiruje”.</a:t>
            </a:r>
            <a:endParaRPr lang="pl-PL" dirty="0"/>
          </a:p>
          <a:p>
            <a:pPr algn="just">
              <a:buFontTx/>
              <a:buChar char="-"/>
            </a:pPr>
            <a:r>
              <a:rPr lang="pl-PL" dirty="0"/>
              <a:t>Zorganizowana została zabawa choinkowa, dzień matki, dzień babci</a:t>
            </a:r>
            <a:r>
              <a:rPr lang="pl-PL" dirty="0" smtClean="0"/>
              <a:t>.</a:t>
            </a:r>
          </a:p>
          <a:p>
            <a:pPr algn="just">
              <a:buFontTx/>
              <a:buChar char="-"/>
            </a:pPr>
            <a:r>
              <a:rPr lang="pl-PL" dirty="0"/>
              <a:t>Przedszkole zorganizowało „dzień pizzy</a:t>
            </a:r>
            <a:r>
              <a:rPr lang="pl-PL" dirty="0" smtClean="0"/>
              <a:t>”.</a:t>
            </a:r>
            <a:endParaRPr lang="pl-PL" dirty="0"/>
          </a:p>
          <a:p>
            <a:endParaRPr lang="pl-PL" dirty="0"/>
          </a:p>
        </p:txBody>
      </p:sp>
      <p:pic>
        <p:nvPicPr>
          <p:cNvPr id="2052" name="Picture 4" descr="https://scontent.fktw1-1.fna.fbcdn.net/v/t39.30808-6/334429341_1382631705867848_6280969328377507851_n.jpg?_nc_cat=106&amp;ccb=1-7&amp;_nc_sid=8bfeb9&amp;_nc_ohc=DxE0YFN1_pEAX9LcH5H&amp;_nc_ht=scontent.fktw1-1.fna&amp;oh=00_AfD9QSmSfj0J0SomjebyoCfMCXTFW9RxHSHfkYMUBqf8Jg&amp;oe=64F4A7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380" y="3441032"/>
            <a:ext cx="2458799" cy="290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63" y="5969776"/>
            <a:ext cx="1575337" cy="888224"/>
          </a:xfrm>
          <a:prstGeom prst="rect">
            <a:avLst/>
          </a:prstGeom>
        </p:spPr>
      </p:pic>
      <p:pic>
        <p:nvPicPr>
          <p:cNvPr id="8194" name="Picture 2" descr="https://scontent.fktw1-1.fna.fbcdn.net/v/t39.30808-6/429934622_904347234817804_5583187880195494140_n.jpg?stp=dst-jpg_s600x600&amp;_nc_cat=102&amp;ccb=1-7&amp;_nc_sid=127cfc&amp;_nc_ohc=ZbnAGdpcEz0Q7kNvgHXpEn9&amp;_nc_ht=scontent.fktw1-1.fna&amp;_nc_gid=AJPqiSW5DZ3yEpNqkC-BKyI&amp;oh=00_AYBrROPLErC_UE3H6yHZRz-YbpW4kzVk2fygehS4EMVIWA&amp;oe=66E8809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790" y="3441032"/>
            <a:ext cx="2206931" cy="290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content-waw2-2.xx.fbcdn.net/v/t39.30808-6/446934485_960462165872977_8490375970097391229_n.jpg?stp=dst-jpg_s600x600&amp;_nc_cat=102&amp;ccb=1-7&amp;_nc_sid=833d8c&amp;_nc_ohc=6LQ2uv_-5rUQ7kNvgG-8G7p&amp;_nc_ht=scontent-waw2-2.xx&amp;_nc_gid=A35skEy1_NQIJ1liUz54jdS&amp;oh=00_AYBCyQxZA6CCH8cDi8-K113dXZs1II4hNMIXUiV48m0sCw&amp;oe=66EDB17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67" y="3441032"/>
            <a:ext cx="2027580" cy="290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-waw2-1.xx.fbcdn.net/v/t39.30808-6/435279255_928724242380103_8928827135580547032_n.jpg?stp=dst-jpg_s600x600&amp;_nc_cat=109&amp;ccb=1-7&amp;_nc_sid=833d8c&amp;_nc_ohc=rkzM9qzhr8MQ7kNvgEmf8Lp&amp;_nc_ht=scontent-waw2-1.xx&amp;oh=00_AYDHfXVfeyObMH8VH5DVK7teS8lrhfmVpgzYI2MofieviQ&amp;oe=66EDB6E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606" y="3441032"/>
            <a:ext cx="2092412" cy="290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668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scontent.fktw4-1.fna.fbcdn.net/v/t39.30808-6/318406616_643578810894649_2187130901837949375_n.jpg?stp=dst-jpg_p180x540&amp;_nc_cat=109&amp;ccb=1-7&amp;_nc_sid=730e14&amp;_nc_ohc=r8u4vGZwohkAX9qWnUc&amp;_nc_ht=scontent.fktw4-1.fna&amp;oh=00_AfAqa0LjBPwjVhU2yvPBMXjVX17lt5MqK8zl_pqFvsGy8Q&amp;oe=64F484C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484633"/>
            <a:ext cx="10110650" cy="637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2" y="484632"/>
            <a:ext cx="10110650" cy="1056785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rgbClr val="FFFF00"/>
                </a:solidFill>
              </a:rPr>
              <a:t>Podsumowanie</a:t>
            </a:r>
            <a:endParaRPr lang="pl-PL" dirty="0">
              <a:solidFill>
                <a:srgbClr val="FFFF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043351" y="1714498"/>
            <a:ext cx="4084897" cy="48778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>
                <a:solidFill>
                  <a:srgbClr val="FFFF00"/>
                </a:solidFill>
              </a:rPr>
              <a:t>Zespół Szkół i </a:t>
            </a:r>
            <a:r>
              <a:rPr lang="pl-PL" dirty="0" smtClean="0">
                <a:solidFill>
                  <a:srgbClr val="FFFF00"/>
                </a:solidFill>
              </a:rPr>
              <a:t>Placówek                      </a:t>
            </a:r>
            <a:r>
              <a:rPr lang="pl-PL" dirty="0">
                <a:solidFill>
                  <a:srgbClr val="FFFF00"/>
                </a:solidFill>
              </a:rPr>
              <a:t>w Baranowie Sandomierskim brał udział w akcjach </a:t>
            </a:r>
            <a:r>
              <a:rPr lang="pl-PL" dirty="0" smtClean="0">
                <a:solidFill>
                  <a:srgbClr val="FFFF00"/>
                </a:solidFill>
              </a:rPr>
              <a:t>o </a:t>
            </a:r>
            <a:r>
              <a:rPr lang="pl-PL" dirty="0">
                <a:solidFill>
                  <a:srgbClr val="FFFF00"/>
                </a:solidFill>
              </a:rPr>
              <a:t>zasięgu wojewódzkim,  ogólnopolskim, powiatowym czy gminnym.</a:t>
            </a:r>
          </a:p>
          <a:p>
            <a:pPr marL="0" indent="0" algn="ctr">
              <a:buNone/>
            </a:pPr>
            <a:r>
              <a:rPr lang="pl-PL" dirty="0">
                <a:solidFill>
                  <a:srgbClr val="FFFF00"/>
                </a:solidFill>
              </a:rPr>
              <a:t>Zaangażowanie nauczycieli jak </a:t>
            </a:r>
            <a:r>
              <a:rPr lang="pl-PL" dirty="0" smtClean="0">
                <a:solidFill>
                  <a:srgbClr val="FFFF00"/>
                </a:solidFill>
              </a:rPr>
              <a:t>             i </a:t>
            </a:r>
            <a:r>
              <a:rPr lang="pl-PL" dirty="0">
                <a:solidFill>
                  <a:srgbClr val="FFFF00"/>
                </a:solidFill>
              </a:rPr>
              <a:t>samych uczniów, </a:t>
            </a:r>
            <a:r>
              <a:rPr lang="pl-PL" dirty="0" smtClean="0">
                <a:solidFill>
                  <a:srgbClr val="FFFF00"/>
                </a:solidFill>
              </a:rPr>
              <a:t>w </a:t>
            </a:r>
            <a:r>
              <a:rPr lang="pl-PL" dirty="0">
                <a:solidFill>
                  <a:srgbClr val="FFFF00"/>
                </a:solidFill>
              </a:rPr>
              <a:t>akcje charytatywne, </a:t>
            </a:r>
            <a:r>
              <a:rPr lang="pl-PL" dirty="0" smtClean="0">
                <a:solidFill>
                  <a:srgbClr val="FFFF00"/>
                </a:solidFill>
              </a:rPr>
              <a:t>czy </a:t>
            </a:r>
            <a:r>
              <a:rPr lang="pl-PL" smtClean="0">
                <a:solidFill>
                  <a:srgbClr val="FFFF00"/>
                </a:solidFill>
              </a:rPr>
              <a:t>udział                        w </a:t>
            </a:r>
            <a:r>
              <a:rPr lang="pl-PL" dirty="0" smtClean="0">
                <a:solidFill>
                  <a:srgbClr val="FFFF00"/>
                </a:solidFill>
              </a:rPr>
              <a:t>projektach poprawiających jakość edukacji, udział w uroczystościach </a:t>
            </a:r>
            <a:r>
              <a:rPr lang="pl-PL" dirty="0">
                <a:solidFill>
                  <a:srgbClr val="FFFF00"/>
                </a:solidFill>
              </a:rPr>
              <a:t>gminnych, świętach narodowych, było zawsze bardzo duże </a:t>
            </a:r>
            <a:r>
              <a:rPr lang="pl-PL" dirty="0" smtClean="0">
                <a:solidFill>
                  <a:srgbClr val="FFFF00"/>
                </a:solidFill>
              </a:rPr>
              <a:t>                       i </a:t>
            </a:r>
            <a:r>
              <a:rPr lang="pl-PL" dirty="0">
                <a:solidFill>
                  <a:srgbClr val="FFFF00"/>
                </a:solidFill>
              </a:rPr>
              <a:t>przynosiło wymierne efekty.</a:t>
            </a:r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63" y="5969776"/>
            <a:ext cx="1575337" cy="88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EGZAMINY Ósmoklasisty</a:t>
            </a:r>
            <a:br>
              <a:rPr lang="pl-PL" dirty="0"/>
            </a:b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108" y="1250196"/>
            <a:ext cx="9555891" cy="5607804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21708" y="2121408"/>
            <a:ext cx="8559114" cy="3628603"/>
          </a:xfrm>
        </p:spPr>
        <p:txBody>
          <a:bodyPr/>
          <a:lstStyle/>
          <a:p>
            <a:pPr marL="0" indent="0" algn="ctr">
              <a:buNone/>
            </a:pPr>
            <a:r>
              <a:rPr lang="pl-PL" b="1" i="1" dirty="0">
                <a:solidFill>
                  <a:srgbClr val="FF0000"/>
                </a:solidFill>
              </a:rPr>
              <a:t>WYNIKI EGZAMINÓW Z JĘZYKA POLSKIEGO, </a:t>
            </a:r>
          </a:p>
          <a:p>
            <a:pPr marL="0" indent="0" algn="ctr">
              <a:buNone/>
            </a:pPr>
            <a:r>
              <a:rPr lang="pl-PL" b="1" i="1" dirty="0">
                <a:solidFill>
                  <a:srgbClr val="FF0000"/>
                </a:solidFill>
              </a:rPr>
              <a:t>MATEMATYKI </a:t>
            </a:r>
          </a:p>
          <a:p>
            <a:pPr marL="0" indent="0" algn="ctr">
              <a:buNone/>
            </a:pPr>
            <a:r>
              <a:rPr lang="pl-PL" b="1" i="1" dirty="0">
                <a:solidFill>
                  <a:srgbClr val="FF0000"/>
                </a:solidFill>
              </a:rPr>
              <a:t>I JĘZYKA ANGIELSKIEGO </a:t>
            </a:r>
          </a:p>
          <a:p>
            <a:pPr marL="0" indent="0" algn="ctr">
              <a:buNone/>
            </a:pPr>
            <a:r>
              <a:rPr lang="pl-PL" b="1" i="1" dirty="0">
                <a:solidFill>
                  <a:srgbClr val="FF0000"/>
                </a:solidFill>
              </a:rPr>
              <a:t>SĄ POWYŻEJ ŚRENIEJ W POWIECIE, </a:t>
            </a:r>
          </a:p>
          <a:p>
            <a:pPr marL="0" indent="0" algn="ctr">
              <a:buNone/>
            </a:pPr>
            <a:r>
              <a:rPr lang="pl-PL" b="1" i="1" dirty="0">
                <a:solidFill>
                  <a:srgbClr val="FF0000"/>
                </a:solidFill>
              </a:rPr>
              <a:t>WOJEWÓDZTWIE I KRAJU.</a:t>
            </a:r>
          </a:p>
          <a:p>
            <a:pPr marL="0" indent="0" algn="ctr">
              <a:buNone/>
            </a:pPr>
            <a:r>
              <a:rPr lang="pl-PL" b="1" i="1" dirty="0">
                <a:solidFill>
                  <a:srgbClr val="FF0000"/>
                </a:solidFill>
              </a:rPr>
              <a:t>W POWIECIE TARNOBRZESKIM ZAJMUJEMY JEDNO </a:t>
            </a:r>
          </a:p>
          <a:p>
            <a:pPr marL="0" indent="0" algn="ctr">
              <a:buNone/>
            </a:pPr>
            <a:r>
              <a:rPr lang="pl-PL" b="1" i="1" dirty="0">
                <a:solidFill>
                  <a:srgbClr val="FF0000"/>
                </a:solidFill>
              </a:rPr>
              <a:t>Z CZOŁOWYCH </a:t>
            </a:r>
            <a:r>
              <a:rPr lang="pl-PL" b="1" i="1" dirty="0" smtClean="0">
                <a:solidFill>
                  <a:srgbClr val="FF0000"/>
                </a:solidFill>
              </a:rPr>
              <a:t>MIEJSC.</a:t>
            </a:r>
            <a:endParaRPr lang="pl-PL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64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rak dostępnego opisu zdjęci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957" y="1476375"/>
            <a:ext cx="6236043" cy="528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69848" y="2162175"/>
            <a:ext cx="5075579" cy="31677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 smtClean="0">
                <a:solidFill>
                  <a:srgbClr val="FF0000"/>
                </a:solidFill>
              </a:rPr>
              <a:t>Podsumowując:</a:t>
            </a:r>
          </a:p>
          <a:p>
            <a:pPr marL="0" indent="0">
              <a:buNone/>
            </a:pPr>
            <a:r>
              <a:rPr lang="pl-PL" b="1" dirty="0" smtClean="0">
                <a:solidFill>
                  <a:srgbClr val="FF0000"/>
                </a:solidFill>
              </a:rPr>
              <a:t>Wynik powiatu, z języka polskiego </a:t>
            </a:r>
          </a:p>
          <a:p>
            <a:pPr marL="0" indent="0">
              <a:buNone/>
            </a:pPr>
            <a:r>
              <a:rPr lang="pl-PL" b="1" dirty="0" smtClean="0">
                <a:solidFill>
                  <a:srgbClr val="FF0000"/>
                </a:solidFill>
              </a:rPr>
              <a:t>to 58%</a:t>
            </a:r>
          </a:p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Wynik powiatu, z </a:t>
            </a:r>
            <a:r>
              <a:rPr lang="pl-PL" b="1" dirty="0" smtClean="0">
                <a:solidFill>
                  <a:srgbClr val="FF0000"/>
                </a:solidFill>
              </a:rPr>
              <a:t>matematyki </a:t>
            </a:r>
          </a:p>
          <a:p>
            <a:pPr marL="0" indent="0">
              <a:buNone/>
            </a:pPr>
            <a:r>
              <a:rPr lang="pl-PL" b="1" dirty="0" smtClean="0">
                <a:solidFill>
                  <a:srgbClr val="FF0000"/>
                </a:solidFill>
              </a:rPr>
              <a:t>to 53%</a:t>
            </a:r>
            <a:endParaRPr lang="pl-PL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Wynik powiatu, z języka </a:t>
            </a:r>
            <a:r>
              <a:rPr lang="pl-PL" b="1" dirty="0" smtClean="0">
                <a:solidFill>
                  <a:srgbClr val="FF0000"/>
                </a:solidFill>
              </a:rPr>
              <a:t>angielskiego  </a:t>
            </a:r>
          </a:p>
          <a:p>
            <a:pPr marL="0" indent="0">
              <a:buNone/>
            </a:pPr>
            <a:r>
              <a:rPr lang="pl-PL" b="1" dirty="0" smtClean="0">
                <a:solidFill>
                  <a:srgbClr val="FF0000"/>
                </a:solidFill>
              </a:rPr>
              <a:t>to 68%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4409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latin typeface="Algerian" panose="04020705040A02060702" pitchFamily="82" charset="0"/>
              </a:rPr>
              <a:t>EGZAMINY Ósmoklasisty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63" y="5969776"/>
            <a:ext cx="1575337" cy="88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6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93772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Akcje o zasięgu ogólnopolskim</a:t>
            </a:r>
            <a:br>
              <a:rPr lang="pl-PL" dirty="0"/>
            </a:br>
            <a:r>
              <a:rPr lang="pl-PL" dirty="0"/>
              <a:t>organizowane przez </a:t>
            </a:r>
            <a:br>
              <a:rPr lang="pl-PL" dirty="0"/>
            </a:br>
            <a:r>
              <a:rPr lang="pl-PL" dirty="0"/>
              <a:t>Ministerstwo Edukacji Narodowej</a:t>
            </a:r>
          </a:p>
        </p:txBody>
      </p:sp>
      <p:pic>
        <p:nvPicPr>
          <p:cNvPr id="4" name="Symbol zastępczy zawartości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77" y="2422358"/>
            <a:ext cx="2840609" cy="2191266"/>
          </a:xfrm>
        </p:spPr>
      </p:pic>
      <p:pic>
        <p:nvPicPr>
          <p:cNvPr id="1028" name="Picture 4" descr="Może być zdjęciem przedstawiającym 13 osób, dziecko, ludzie stoją i na świeżym powietrz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411" y="2560885"/>
            <a:ext cx="3336325" cy="317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63" y="5969776"/>
            <a:ext cx="1575337" cy="888224"/>
          </a:xfrm>
          <a:prstGeom prst="rect">
            <a:avLst/>
          </a:prstGeom>
        </p:spPr>
      </p:pic>
      <p:pic>
        <p:nvPicPr>
          <p:cNvPr id="10242" name="Picture 2" descr="Brak dostępnego opisu zdjęcia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32" y="2850726"/>
            <a:ext cx="2197689" cy="355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content.fktw1-1.fna.fbcdn.net/v/t39.30808-6/397425277_837455591506969_4717384274874414728_n.jpg?stp=dst-jpg_s600x600&amp;_nc_cat=101&amp;ccb=1-7&amp;_nc_sid=833d8c&amp;_nc_ohc=mwqIl8IJmC8Q7kNvgF5uWi9&amp;_nc_ht=scontent.fktw1-1.fna&amp;_nc_gid=ARqRxglTza_URYNM9mG5Qk9&amp;oh=00_AYC8ipY95rtihF6ko6bfEWtWcs6sXQnyfU1lvEtcO5Dztg&amp;oe=66E85F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64" y="4279825"/>
            <a:ext cx="3019425" cy="236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08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Akcje o zasięgu ogólnopolskim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63" y="5969776"/>
            <a:ext cx="1575337" cy="888224"/>
          </a:xfrm>
          <a:prstGeom prst="rect">
            <a:avLst/>
          </a:prstGeom>
        </p:spPr>
      </p:pic>
      <p:pic>
        <p:nvPicPr>
          <p:cNvPr id="7" name="Symbol zastępczy zawartości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805" y="2244950"/>
            <a:ext cx="2723652" cy="362636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597" y="2244949"/>
            <a:ext cx="2668901" cy="3626365"/>
          </a:xfrm>
          <a:prstGeom prst="rect">
            <a:avLst/>
          </a:prstGeom>
        </p:spPr>
      </p:pic>
      <p:pic>
        <p:nvPicPr>
          <p:cNvPr id="9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71" y="2218693"/>
            <a:ext cx="2822608" cy="3626365"/>
          </a:xfrm>
        </p:spPr>
      </p:pic>
      <p:pic>
        <p:nvPicPr>
          <p:cNvPr id="5122" name="Picture 2" descr="https://scontent.fktw1-1.fna.fbcdn.net/v/t39.30808-6/437956830_932833441969183_118193143971098233_n.jpg?stp=dst-jpg_s600x600&amp;_nc_cat=103&amp;ccb=1-7&amp;_nc_sid=127cfc&amp;_nc_ohc=oc73tETI6e8Q7kNvgG8Uq3n&amp;_nc_ht=scontent.fktw1-1.fna&amp;_nc_gid=AL2ATdECpWj6NeSgjCyeti6&amp;oh=00_AYDd4HfOKsbvi2-IzEDBB-11GbHi1kg335CKE5x2F7vZeg&amp;oe=66E886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2218693"/>
            <a:ext cx="1219200" cy="16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content.fktw1-1.fna.fbcdn.net/v/t39.30808-6/438737557_932833621969165_2173258272418928837_n.jpg?stp=dst-jpg_s600x600&amp;_nc_cat=106&amp;ccb=1-7&amp;_nc_sid=127cfc&amp;_nc_ohc=6znKt08jeGMQ7kNvgG3EfJ3&amp;_nc_ht=scontent.fktw1-1.fna&amp;_nc_gid=AL2ATdECpWj6NeSgjCyeti6&amp;oh=00_AYCV5v6tPRPCpQdyttxUpUTb8nLcSy_Mj1FKBfF8OWpRsQ&amp;oe=66E86EE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4058131"/>
            <a:ext cx="1219200" cy="178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7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9848" y="1042736"/>
            <a:ext cx="10058400" cy="1051239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Ogólnopolskim Konkursie z Języka Angielskiego </a:t>
            </a:r>
            <a:r>
              <a:rPr lang="pl-PL" i="1" u="sng" dirty="0"/>
              <a:t>Edi Panda</a:t>
            </a:r>
            <a:r>
              <a:rPr lang="pl-PL" dirty="0" smtClean="0"/>
              <a:t>.</a:t>
            </a:r>
            <a:br>
              <a:rPr lang="pl-PL" dirty="0" smtClean="0"/>
            </a:br>
            <a:r>
              <a:rPr lang="pl-PL" sz="3600" dirty="0" smtClean="0"/>
              <a:t>Tytuł </a:t>
            </a:r>
            <a:r>
              <a:rPr lang="pl-PL" sz="3600" dirty="0"/>
              <a:t>Laureata zdobył Kamil Tyniec z klasy 7</a:t>
            </a:r>
            <a:r>
              <a:rPr lang="pl-PL" sz="3600" dirty="0" smtClean="0"/>
              <a:t>,</a:t>
            </a:r>
            <a:br>
              <a:rPr lang="pl-PL" sz="3600" dirty="0" smtClean="0"/>
            </a:br>
            <a:r>
              <a:rPr lang="pl-PL" sz="3600" dirty="0" smtClean="0"/>
              <a:t>a </a:t>
            </a:r>
            <a:r>
              <a:rPr lang="pl-PL" sz="3600" dirty="0"/>
              <a:t>wyróżnieni zostali Zuzanna Świerblewska z klasy 7 </a:t>
            </a: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>i </a:t>
            </a:r>
            <a:r>
              <a:rPr lang="pl-PL" sz="3600" dirty="0"/>
              <a:t>Jakub Kubik z klasy 8.</a:t>
            </a:r>
          </a:p>
        </p:txBody>
      </p:sp>
      <p:pic>
        <p:nvPicPr>
          <p:cNvPr id="2050" name="Picture 2" descr="Może być zdjęciem przedstawiającym teks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181" y="3577388"/>
            <a:ext cx="5401733" cy="328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63" y="5969776"/>
            <a:ext cx="1575337" cy="88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4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zasięgu powiatowym</a:t>
            </a:r>
            <a:br>
              <a:rPr lang="pl-PL" dirty="0" smtClean="0"/>
            </a:br>
            <a:r>
              <a:rPr lang="pl-PL" dirty="0" smtClean="0"/>
              <a:t> XXXVIII Festiwal Piosenki Ekologicznej</a:t>
            </a:r>
            <a:br>
              <a:rPr lang="pl-PL" dirty="0" smtClean="0"/>
            </a:br>
            <a:r>
              <a:rPr lang="pl-PL" b="1" dirty="0"/>
              <a:t>I miejsce</a:t>
            </a:r>
            <a:endParaRPr lang="pl-PL" dirty="0"/>
          </a:p>
        </p:txBody>
      </p:sp>
      <p:pic>
        <p:nvPicPr>
          <p:cNvPr id="3074" name="Picture 2" descr="Brak dostępnego opisu zdjęci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9" y="1800152"/>
            <a:ext cx="4177095" cy="262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rak dostępnego opisu zdjęci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567" y="4132744"/>
            <a:ext cx="4649728" cy="261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content.fktw4-1.fna.fbcdn.net/v/t39.30808-6/403124153_847980173787844_5481426476349988320_n.jpg?stp=dst-jpg_p526x395&amp;_nc_cat=109&amp;ccb=1-7&amp;_nc_sid=127cfc&amp;_nc_ohc=7qVzjBexdugQ7kNvgHackDl&amp;_nc_ht=scontent.fktw4-1.fna&amp;_nc_gid=AapKckzHM_lo25kzNUCuUf6&amp;oh=00_AYDELqgVzLxDETd9e-VJTLvnkH5osF5sWMIvCILIFD6YfQ&amp;oe=66E9C3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828" y="3377514"/>
            <a:ext cx="4703805" cy="320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8756821" y="2174828"/>
            <a:ext cx="252901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Konkurs </a:t>
            </a:r>
            <a:r>
              <a:rPr lang="pl-PL" sz="2000" b="1" dirty="0"/>
              <a:t>P</a:t>
            </a:r>
            <a:r>
              <a:rPr lang="pl-PL" sz="2000" b="1" dirty="0" smtClean="0"/>
              <a:t>iosenki Obcojęzycznej </a:t>
            </a:r>
          </a:p>
          <a:p>
            <a:r>
              <a:rPr lang="pl-PL" dirty="0" smtClean="0"/>
              <a:t>I miejsce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63" y="5969776"/>
            <a:ext cx="1575337" cy="88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4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Konkursy Gminne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1069849" y="2093976"/>
            <a:ext cx="2175859" cy="153891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b="1" dirty="0"/>
              <a:t>I miejsce </a:t>
            </a:r>
            <a:r>
              <a:rPr lang="pl-PL" dirty="0"/>
              <a:t>szkolnego zespołu muzycznego </a:t>
            </a:r>
            <a:r>
              <a:rPr lang="pl-PL" b="1" dirty="0" smtClean="0"/>
              <a:t>Neon, w XII </a:t>
            </a:r>
            <a:r>
              <a:rPr lang="pl-PL" b="1" dirty="0"/>
              <a:t>Gminny Konkurs Pieśni </a:t>
            </a:r>
            <a:r>
              <a:rPr lang="pl-PL" b="1" dirty="0" smtClean="0"/>
              <a:t>i Piosenki </a:t>
            </a:r>
            <a:r>
              <a:rPr lang="pl-PL" b="1" dirty="0"/>
              <a:t>Patriotycznej w Woli </a:t>
            </a:r>
            <a:r>
              <a:rPr lang="pl-PL" b="1" dirty="0" smtClean="0"/>
              <a:t>Baranowskiej. </a:t>
            </a:r>
            <a:endParaRPr lang="pl-PL" b="1" dirty="0"/>
          </a:p>
        </p:txBody>
      </p:sp>
      <p:pic>
        <p:nvPicPr>
          <p:cNvPr id="8196" name="Picture 4" descr="Brak dostępnego opisu zdjęci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09" y="3875472"/>
            <a:ext cx="2505374" cy="261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63" y="5969776"/>
            <a:ext cx="1575337" cy="888224"/>
          </a:xfrm>
          <a:prstGeom prst="rect">
            <a:avLst/>
          </a:prstGeom>
        </p:spPr>
      </p:pic>
      <p:pic>
        <p:nvPicPr>
          <p:cNvPr id="6146" name="Picture 2" descr="Brak dostępnego opisu zdjęcia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4" y="3875472"/>
            <a:ext cx="2600326" cy="261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724273" y="2051485"/>
            <a:ext cx="2600327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Młodzież Zapobiega Pożarom  </a:t>
            </a:r>
            <a:endParaRPr kumimoji="0" lang="pl-PL" altLang="pl-PL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100" b="1" i="0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Segoe UI Historic" panose="020B0502040204020203" pitchFamily="34" charset="0"/>
              </a:rPr>
              <a:t>Uczniowie naszej szkoły wzięli udział w Turnieju wiedzy pożarniczej w dwóch kategoriach klasy I-IV drużynę stanowili Igor Wojcieszek i </a:t>
            </a:r>
            <a:r>
              <a:rPr kumimoji="0" lang="pl-PL" altLang="pl-PL" sz="1100" b="1" i="0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Segoe UI Historic" panose="020B0502040204020203" pitchFamily="34" charset="0"/>
              </a:rPr>
              <a:t>Oliwier</a:t>
            </a:r>
            <a:r>
              <a:rPr kumimoji="0" lang="pl-PL" altLang="pl-PL" sz="1100" b="1" i="0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Segoe UI Historic" panose="020B0502040204020203" pitchFamily="34" charset="0"/>
              </a:rPr>
              <a:t> Zięba oraz klasy V -VIII drużyna w składzie Lena Ślęzak, Aleksandra Durda, Maja Szewc. </a:t>
            </a:r>
            <a:endParaRPr kumimoji="0" lang="pl-PL" altLang="pl-PL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inherit"/>
            </a:endParaRPr>
          </a:p>
        </p:txBody>
      </p:sp>
      <p:pic>
        <p:nvPicPr>
          <p:cNvPr id="6150" name="Picture 6" descr="https://scontent.fktw1-1.fna.fbcdn.net/v/t39.30808-6/435396448_928159115769949_467640004667907436_n.jpg?stp=cp6_dst-jpg_s600x600&amp;_nc_cat=101&amp;ccb=1-7&amp;_nc_sid=833d8c&amp;_nc_ohc=f9c7LfwcYDgQ7kNvgFAGS3Z&amp;_nc_ht=scontent.fktw1-1.fna&amp;_nc_gid=AeU3ehYI3gghcfFWxRAVrIl&amp;oh=00_AYAEGkhmOrIXQdmzrm0vU1IN96zgJypNk7wkNE3AjfORjA&amp;oe=66E86A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791" y="3900186"/>
            <a:ext cx="2548584" cy="261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/>
          <p:cNvSpPr/>
          <p:nvPr/>
        </p:nvSpPr>
        <p:spPr>
          <a:xfrm>
            <a:off x="6450227" y="2093975"/>
            <a:ext cx="264614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400" b="1" dirty="0">
                <a:solidFill>
                  <a:srgbClr val="050505"/>
                </a:solidFill>
                <a:latin typeface="Segoe UI Historic" panose="020B0502040204020203" pitchFamily="34" charset="0"/>
              </a:rPr>
              <a:t>I </a:t>
            </a:r>
            <a:r>
              <a:rPr lang="pl-PL" sz="1400" b="1" dirty="0" err="1">
                <a:solidFill>
                  <a:srgbClr val="050505"/>
                </a:solidFill>
                <a:latin typeface="Segoe UI Historic" panose="020B0502040204020203" pitchFamily="34" charset="0"/>
              </a:rPr>
              <a:t>i</a:t>
            </a:r>
            <a:r>
              <a:rPr lang="pl-PL" sz="1400" b="1" dirty="0">
                <a:solidFill>
                  <a:srgbClr val="050505"/>
                </a:solidFill>
                <a:latin typeface="Segoe UI Historic" panose="020B0502040204020203" pitchFamily="34" charset="0"/>
              </a:rPr>
              <a:t> II miejsce w eliminacjach gminnych Ogólnopolskiego Turnieju Bezpieczeństwa w Ruchu Drogowym dla </a:t>
            </a:r>
            <a:r>
              <a:rPr lang="pl-PL" sz="1400" b="1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uczniów szkół podstawowych</a:t>
            </a:r>
            <a:r>
              <a:rPr lang="pl-PL" dirty="0">
                <a:solidFill>
                  <a:srgbClr val="050505"/>
                </a:solidFill>
                <a:latin typeface="Segoe UI Historic" panose="020B0502040204020203" pitchFamily="34" charset="0"/>
              </a:rPr>
              <a:t>.</a:t>
            </a:r>
            <a:endParaRPr lang="pl-PL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9319566" y="1930682"/>
            <a:ext cx="257715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100" b="0" i="0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Segoe UI Historic" panose="020B0502040204020203" pitchFamily="34" charset="0"/>
              </a:rPr>
              <a:t>Miło nam poinformować, że uczniowie naszej szkoły zostali nagrodzeni  </a:t>
            </a:r>
            <a:r>
              <a:rPr kumimoji="0" lang="pl-PL" altLang="pl-PL" sz="900" b="0" i="0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</a:p>
          <a:p>
            <a:pPr marL="0" marR="0" lvl="0" indent="0" algn="just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100" b="0" i="0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Segoe UI Historic" panose="020B0502040204020203" pitchFamily="34" charset="0"/>
              </a:rPr>
              <a:t>w międzyszkolnym konkursie pt. " Niepokorni, niezłomni, wyklęci..." zorganizowanym przez Zespół Szkół </a:t>
            </a:r>
          </a:p>
          <a:p>
            <a:pPr marL="0" marR="0" lvl="0" indent="0" algn="just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100" b="0" i="0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Segoe UI Historic" panose="020B0502040204020203" pitchFamily="34" charset="0"/>
              </a:rPr>
              <a:t>w Skopaniu. </a:t>
            </a:r>
          </a:p>
        </p:txBody>
      </p:sp>
      <p:pic>
        <p:nvPicPr>
          <p:cNvPr id="6154" name="Picture 10" descr="https://scontent.fktw4-1.fna.fbcdn.net/v/t39.30808-6/430810012_910012714251256_1577638731278487986_n.jpg?stp=cp6_dst-jpg_s600x600&amp;_nc_cat=111&amp;ccb=1-7&amp;_nc_sid=127cfc&amp;_nc_ohc=4XBbOd6anY0Q7kNvgEPyZ-e&amp;_nc_ht=scontent.fktw4-1.fna&amp;oh=00_AYAi8gfurPBfTxSlbdMhxIjYB1B0i8QhIQsC6xqhkJwYrQ&amp;oe=66E87DB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566" y="3106200"/>
            <a:ext cx="2577159" cy="297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42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rewniana czcionk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TM03090434[[fn=Drewniana czcionka]]</Template>
  <TotalTime>475</TotalTime>
  <Words>810</Words>
  <Application>Microsoft Office PowerPoint</Application>
  <PresentationFormat>Panoramiczny</PresentationFormat>
  <Paragraphs>82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30" baseType="lpstr">
      <vt:lpstr>Algerian</vt:lpstr>
      <vt:lpstr>Arial</vt:lpstr>
      <vt:lpstr>inherit</vt:lpstr>
      <vt:lpstr>Rockwell</vt:lpstr>
      <vt:lpstr>Rockwell Condensed</vt:lpstr>
      <vt:lpstr>Segoe UI Historic</vt:lpstr>
      <vt:lpstr>Wingdings</vt:lpstr>
      <vt:lpstr>Drewniana czcionka</vt:lpstr>
      <vt:lpstr>ZESPÓŁ SZKÓŁ I PLACÓWEK  W BARANOWIE SANDOMIERSKIm</vt:lpstr>
      <vt:lpstr>EGZAMINY Ósmoklasisty </vt:lpstr>
      <vt:lpstr>EGZAMINY Ósmoklasisty  </vt:lpstr>
      <vt:lpstr>EGZAMINY Ósmoklasisty</vt:lpstr>
      <vt:lpstr>Akcje o zasięgu ogólnopolskim organizowane przez  Ministerstwo Edukacji Narodowej</vt:lpstr>
      <vt:lpstr>Akcje o zasięgu ogólnopolskim</vt:lpstr>
      <vt:lpstr>Ogólnopolskim Konkursie z Języka Angielskiego Edi Panda. Tytuł Laureata zdobył Kamil Tyniec z klasy 7, a wyróżnieni zostali Zuzanna Świerblewska z klasy 7  i Jakub Kubik z klasy 8.</vt:lpstr>
      <vt:lpstr>zasięgu powiatowym  XXXVIII Festiwal Piosenki Ekologicznej I miejsce</vt:lpstr>
      <vt:lpstr>Konkursy Gminne</vt:lpstr>
      <vt:lpstr>Praca w Szkole stowarzyszenie „nasza Szkoła” – rodzice i nauczyciela zaangażowali się w tworzenie przestrzeni klasowych dla klas I-III – które są przyjazne dla dziecka. „Czas na przerwę” to projekt który pozwoli mile i atrakcyjnie uczniom z całej szkoły spędzać czas bez używania telefonów i innych urządzeń elektronicznych. </vt:lpstr>
      <vt:lpstr>Działania szkoły dla środowiska lokalnego </vt:lpstr>
      <vt:lpstr>Działania szkoły dla środowiska lokalnego </vt:lpstr>
      <vt:lpstr>Działania szkoły dla środowiska lokalnego </vt:lpstr>
      <vt:lpstr>Działania szkoły dla środowiska    lokalnego </vt:lpstr>
      <vt:lpstr>Działania szkoły dla środowiska lokalnego Koncert noworoczny </vt:lpstr>
      <vt:lpstr>Działania szkoły dla środowiska lokalnego -Antymina – nie daj się wysterować na minę”</vt:lpstr>
      <vt:lpstr>Działania szkoły dla środowiska lokalnego</vt:lpstr>
      <vt:lpstr>Działania szkoły dla środowiska lokalnego </vt:lpstr>
      <vt:lpstr>Działania szkoły dla środowiska lokalnego </vt:lpstr>
      <vt:lpstr>Działania szkoły dla środowiska lokalnego </vt:lpstr>
      <vt:lpstr>Przedszkole w Baranowie Sandomierskim</vt:lpstr>
      <vt:lpstr>Podsumowanie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ZESPÓŁ SZKÓŁ I PLACÓWEK  W BARANOWIE SANDOMIERSKIm</dc:title>
  <dc:creator>User</dc:creator>
  <cp:lastModifiedBy>Anna Smykla</cp:lastModifiedBy>
  <cp:revision>55</cp:revision>
  <dcterms:created xsi:type="dcterms:W3CDTF">2023-08-18T06:58:57Z</dcterms:created>
  <dcterms:modified xsi:type="dcterms:W3CDTF">2024-10-24T07:54:04Z</dcterms:modified>
</cp:coreProperties>
</file>